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44"/>
  </p:notesMasterIdLst>
  <p:handoutMasterIdLst>
    <p:handoutMasterId r:id="rId45"/>
  </p:handoutMasterIdLst>
  <p:sldIdLst>
    <p:sldId id="424" r:id="rId2"/>
    <p:sldId id="426" r:id="rId3"/>
    <p:sldId id="447" r:id="rId4"/>
    <p:sldId id="448" r:id="rId5"/>
    <p:sldId id="427" r:id="rId6"/>
    <p:sldId id="428" r:id="rId7"/>
    <p:sldId id="449" r:id="rId8"/>
    <p:sldId id="303" r:id="rId9"/>
    <p:sldId id="444" r:id="rId10"/>
    <p:sldId id="305" r:id="rId11"/>
    <p:sldId id="309" r:id="rId12"/>
    <p:sldId id="310" r:id="rId13"/>
    <p:sldId id="430" r:id="rId14"/>
    <p:sldId id="311" r:id="rId15"/>
    <p:sldId id="312" r:id="rId16"/>
    <p:sldId id="313" r:id="rId17"/>
    <p:sldId id="431" r:id="rId18"/>
    <p:sldId id="345" r:id="rId19"/>
    <p:sldId id="432" r:id="rId20"/>
    <p:sldId id="332" r:id="rId21"/>
    <p:sldId id="333" r:id="rId22"/>
    <p:sldId id="355" r:id="rId23"/>
    <p:sldId id="433" r:id="rId24"/>
    <p:sldId id="335" r:id="rId25"/>
    <p:sldId id="357" r:id="rId26"/>
    <p:sldId id="435" r:id="rId27"/>
    <p:sldId id="436" r:id="rId28"/>
    <p:sldId id="445" r:id="rId29"/>
    <p:sldId id="434" r:id="rId30"/>
    <p:sldId id="359" r:id="rId31"/>
    <p:sldId id="360" r:id="rId32"/>
    <p:sldId id="336" r:id="rId33"/>
    <p:sldId id="337" r:id="rId34"/>
    <p:sldId id="338" r:id="rId35"/>
    <p:sldId id="347" r:id="rId36"/>
    <p:sldId id="392" r:id="rId37"/>
    <p:sldId id="394" r:id="rId38"/>
    <p:sldId id="398" r:id="rId39"/>
    <p:sldId id="395" r:id="rId40"/>
    <p:sldId id="396" r:id="rId41"/>
    <p:sldId id="397" r:id="rId42"/>
    <p:sldId id="437" r:id="rId43"/>
  </p:sldIdLst>
  <p:sldSz cx="12192000" cy="6858000"/>
  <p:notesSz cx="7315200" cy="96012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87EC7-F435-7D8C-EB09-D96EE99FC038}" v="8" dt="2022-11-23T22:51:25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7" autoAdjust="0"/>
    <p:restoredTop sz="82329" autoAdjust="0"/>
  </p:normalViewPr>
  <p:slideViewPr>
    <p:cSldViewPr>
      <p:cViewPr>
        <p:scale>
          <a:sx n="85" d="100"/>
          <a:sy n="85" d="100"/>
        </p:scale>
        <p:origin x="-1176" y="-1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dirty="0"/>
              <a:t>Draw network</a:t>
            </a:r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</a:p>
          <a:p>
            <a:r>
              <a:rPr lang="en-US" baseline="0" dirty="0"/>
              <a:t>Then query, e.g., Mary Calls --- not something we specified, inference computed this for us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+e) = ?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>
              <a:sym typeface="Wingdings"/>
            </a:endParaRPr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14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5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tags" Target="../tags/tag26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9.xml"/><Relationship Id="rId7" Type="http://schemas.openxmlformats.org/officeDocument/2006/relationships/image" Target="../media/image4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tags" Target="../tags/tag32.xml"/><Relationship Id="rId7" Type="http://schemas.openxmlformats.org/officeDocument/2006/relationships/image" Target="../media/image5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6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63.png"/><Relationship Id="rId5" Type="http://schemas.openxmlformats.org/officeDocument/2006/relationships/tags" Target="../tags/tag37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36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42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44.xml"/><Relationship Id="rId10" Type="http://schemas.openxmlformats.org/officeDocument/2006/relationships/image" Target="../media/image71.png"/><Relationship Id="rId4" Type="http://schemas.openxmlformats.org/officeDocument/2006/relationships/tags" Target="../tags/tag43.xml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7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6.png"/><Relationship Id="rId5" Type="http://schemas.openxmlformats.org/officeDocument/2006/relationships/tags" Target="../tags/tag49.xml"/><Relationship Id="rId10" Type="http://schemas.openxmlformats.org/officeDocument/2006/relationships/image" Target="../media/image54.png"/><Relationship Id="rId4" Type="http://schemas.openxmlformats.org/officeDocument/2006/relationships/tags" Target="../tags/tag48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53.xml"/><Relationship Id="rId7" Type="http://schemas.openxmlformats.org/officeDocument/2006/relationships/image" Target="../media/image7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72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56.xml"/><Relationship Id="rId7" Type="http://schemas.openxmlformats.org/officeDocument/2006/relationships/image" Target="../media/image8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6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76.png"/><Relationship Id="rId17" Type="http://schemas.openxmlformats.org/officeDocument/2006/relationships/image" Target="../media/image83.png"/><Relationship Id="rId2" Type="http://schemas.openxmlformats.org/officeDocument/2006/relationships/tags" Target="../tags/tag58.xml"/><Relationship Id="rId16" Type="http://schemas.openxmlformats.org/officeDocument/2006/relationships/image" Target="../media/image8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88.png"/><Relationship Id="rId5" Type="http://schemas.openxmlformats.org/officeDocument/2006/relationships/tags" Target="../tags/tag61.xml"/><Relationship Id="rId15" Type="http://schemas.openxmlformats.org/officeDocument/2006/relationships/image" Target="../media/image5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1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2.png"/><Relationship Id="rId5" Type="http://schemas.openxmlformats.org/officeDocument/2006/relationships/tags" Target="../tags/tag70.xml"/><Relationship Id="rId15" Type="http://schemas.openxmlformats.org/officeDocument/2006/relationships/image" Target="../media/image93.png"/><Relationship Id="rId10" Type="http://schemas.openxmlformats.org/officeDocument/2006/relationships/image" Target="../media/image61.png"/><Relationship Id="rId4" Type="http://schemas.openxmlformats.org/officeDocument/2006/relationships/tags" Target="../tags/tag69.xml"/><Relationship Id="rId9" Type="http://schemas.openxmlformats.org/officeDocument/2006/relationships/image" Target="../media/image90.png"/><Relationship Id="rId1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93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8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100.png"/><Relationship Id="rId26" Type="http://schemas.openxmlformats.org/officeDocument/2006/relationships/image" Target="../media/image107.png"/><Relationship Id="rId3" Type="http://schemas.openxmlformats.org/officeDocument/2006/relationships/tags" Target="../tags/tag79.xml"/><Relationship Id="rId21" Type="http://schemas.openxmlformats.org/officeDocument/2006/relationships/image" Target="../media/image103.pn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6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image" Target="../media/image10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69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image" Target="../media/image105.png"/><Relationship Id="rId28" Type="http://schemas.openxmlformats.org/officeDocument/2006/relationships/image" Target="../media/image109.png"/><Relationship Id="rId10" Type="http://schemas.openxmlformats.org/officeDocument/2006/relationships/tags" Target="../tags/tag86.xml"/><Relationship Id="rId19" Type="http://schemas.openxmlformats.org/officeDocument/2006/relationships/image" Target="../media/image101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image" Target="../media/image104.png"/><Relationship Id="rId27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image" Target="../media/image69.png"/><Relationship Id="rId26" Type="http://schemas.openxmlformats.org/officeDocument/2006/relationships/image" Target="../media/image113.png"/><Relationship Id="rId3" Type="http://schemas.openxmlformats.org/officeDocument/2006/relationships/tags" Target="../tags/tag95.xml"/><Relationship Id="rId21" Type="http://schemas.openxmlformats.org/officeDocument/2006/relationships/image" Target="../media/image108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2.png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110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111.png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image" Target="../media/image105.png"/><Relationship Id="rId10" Type="http://schemas.openxmlformats.org/officeDocument/2006/relationships/tags" Target="../tags/tag102.xml"/><Relationship Id="rId19" Type="http://schemas.openxmlformats.org/officeDocument/2006/relationships/image" Target="../media/image106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101.png"/><Relationship Id="rId27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11.xml"/><Relationship Id="rId7" Type="http://schemas.openxmlformats.org/officeDocument/2006/relationships/image" Target="../media/image11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8.png"/><Relationship Id="rId4" Type="http://schemas.openxmlformats.org/officeDocument/2006/relationships/tags" Target="../tags/tag112.xml"/><Relationship Id="rId9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4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03.png"/><Relationship Id="rId2" Type="http://schemas.openxmlformats.org/officeDocument/2006/relationships/tags" Target="../tags/tag114.xml"/><Relationship Id="rId16" Type="http://schemas.openxmlformats.org/officeDocument/2006/relationships/image" Target="../media/image109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02.png"/><Relationship Id="rId5" Type="http://schemas.openxmlformats.org/officeDocument/2006/relationships/tags" Target="../tags/tag117.xml"/><Relationship Id="rId15" Type="http://schemas.openxmlformats.org/officeDocument/2006/relationships/image" Target="../media/image119.png"/><Relationship Id="rId10" Type="http://schemas.openxmlformats.org/officeDocument/2006/relationships/image" Target="../media/image101.png"/><Relationship Id="rId4" Type="http://schemas.openxmlformats.org/officeDocument/2006/relationships/tags" Target="../tags/tag116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tags" Target="../tags/tag121.xml"/><Relationship Id="rId16" Type="http://schemas.openxmlformats.org/officeDocument/2006/relationships/image" Target="../media/image125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120.png"/><Relationship Id="rId5" Type="http://schemas.openxmlformats.org/officeDocument/2006/relationships/tags" Target="../tags/tag124.xml"/><Relationship Id="rId15" Type="http://schemas.openxmlformats.org/officeDocument/2006/relationships/image" Target="../media/image12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8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124.png"/><Relationship Id="rId17" Type="http://schemas.openxmlformats.org/officeDocument/2006/relationships/image" Target="../media/image130.png"/><Relationship Id="rId2" Type="http://schemas.openxmlformats.org/officeDocument/2006/relationships/tags" Target="../tags/tag130.xml"/><Relationship Id="rId16" Type="http://schemas.openxmlformats.org/officeDocument/2006/relationships/image" Target="../media/image129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23.png"/><Relationship Id="rId5" Type="http://schemas.openxmlformats.org/officeDocument/2006/relationships/tags" Target="../tags/tag133.xml"/><Relationship Id="rId15" Type="http://schemas.openxmlformats.org/officeDocument/2006/relationships/image" Target="../media/image12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32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tags" Target="../tags/tag163.xml"/><Relationship Id="rId39" Type="http://schemas.openxmlformats.org/officeDocument/2006/relationships/image" Target="../media/image136.png"/><Relationship Id="rId21" Type="http://schemas.openxmlformats.org/officeDocument/2006/relationships/tags" Target="../tags/tag158.xml"/><Relationship Id="rId34" Type="http://schemas.openxmlformats.org/officeDocument/2006/relationships/image" Target="../media/image124.png"/><Relationship Id="rId42" Type="http://schemas.openxmlformats.org/officeDocument/2006/relationships/image" Target="../media/image128.png"/><Relationship Id="rId47" Type="http://schemas.openxmlformats.org/officeDocument/2006/relationships/image" Target="../media/image142.png"/><Relationship Id="rId50" Type="http://schemas.openxmlformats.org/officeDocument/2006/relationships/image" Target="../media/image145.png"/><Relationship Id="rId55" Type="http://schemas.openxmlformats.org/officeDocument/2006/relationships/image" Target="../media/image150.png"/><Relationship Id="rId63" Type="http://schemas.openxmlformats.org/officeDocument/2006/relationships/image" Target="../media/image158.png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9" Type="http://schemas.openxmlformats.org/officeDocument/2006/relationships/tags" Target="../tags/tag166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34.png"/><Relationship Id="rId40" Type="http://schemas.openxmlformats.org/officeDocument/2006/relationships/image" Target="../media/image122.png"/><Relationship Id="rId45" Type="http://schemas.openxmlformats.org/officeDocument/2006/relationships/image" Target="../media/image140.png"/><Relationship Id="rId53" Type="http://schemas.openxmlformats.org/officeDocument/2006/relationships/image" Target="../media/image148.png"/><Relationship Id="rId58" Type="http://schemas.openxmlformats.org/officeDocument/2006/relationships/image" Target="../media/image153.png"/><Relationship Id="rId5" Type="http://schemas.openxmlformats.org/officeDocument/2006/relationships/tags" Target="../tags/tag142.xml"/><Relationship Id="rId61" Type="http://schemas.openxmlformats.org/officeDocument/2006/relationships/image" Target="../media/image156.png"/><Relationship Id="rId19" Type="http://schemas.openxmlformats.org/officeDocument/2006/relationships/tags" Target="../tags/tag15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tags" Target="../tags/tag164.xml"/><Relationship Id="rId30" Type="http://schemas.openxmlformats.org/officeDocument/2006/relationships/tags" Target="../tags/tag167.xml"/><Relationship Id="rId35" Type="http://schemas.openxmlformats.org/officeDocument/2006/relationships/image" Target="../media/image125.png"/><Relationship Id="rId43" Type="http://schemas.openxmlformats.org/officeDocument/2006/relationships/image" Target="../media/image138.png"/><Relationship Id="rId48" Type="http://schemas.openxmlformats.org/officeDocument/2006/relationships/image" Target="../media/image143.png"/><Relationship Id="rId56" Type="http://schemas.openxmlformats.org/officeDocument/2006/relationships/image" Target="../media/image151.png"/><Relationship Id="rId8" Type="http://schemas.openxmlformats.org/officeDocument/2006/relationships/tags" Target="../tags/tag145.xml"/><Relationship Id="rId51" Type="http://schemas.openxmlformats.org/officeDocument/2006/relationships/image" Target="../media/image146.png"/><Relationship Id="rId3" Type="http://schemas.openxmlformats.org/officeDocument/2006/relationships/tags" Target="../tags/tag140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tags" Target="../tags/tag162.xml"/><Relationship Id="rId33" Type="http://schemas.openxmlformats.org/officeDocument/2006/relationships/image" Target="../media/image126.png"/><Relationship Id="rId38" Type="http://schemas.openxmlformats.org/officeDocument/2006/relationships/image" Target="../media/image135.png"/><Relationship Id="rId46" Type="http://schemas.openxmlformats.org/officeDocument/2006/relationships/image" Target="../media/image141.png"/><Relationship Id="rId59" Type="http://schemas.openxmlformats.org/officeDocument/2006/relationships/image" Target="../media/image154.png"/><Relationship Id="rId20" Type="http://schemas.openxmlformats.org/officeDocument/2006/relationships/tags" Target="../tags/tag157.xml"/><Relationship Id="rId41" Type="http://schemas.openxmlformats.org/officeDocument/2006/relationships/image" Target="../media/image137.png"/><Relationship Id="rId54" Type="http://schemas.openxmlformats.org/officeDocument/2006/relationships/image" Target="../media/image149.png"/><Relationship Id="rId62" Type="http://schemas.openxmlformats.org/officeDocument/2006/relationships/image" Target="../media/image157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tags" Target="../tags/tag165.xml"/><Relationship Id="rId36" Type="http://schemas.openxmlformats.org/officeDocument/2006/relationships/image" Target="../media/image133.png"/><Relationship Id="rId49" Type="http://schemas.openxmlformats.org/officeDocument/2006/relationships/image" Target="../media/image144.png"/><Relationship Id="rId57" Type="http://schemas.openxmlformats.org/officeDocument/2006/relationships/image" Target="../media/image152.png"/><Relationship Id="rId10" Type="http://schemas.openxmlformats.org/officeDocument/2006/relationships/tags" Target="../tags/tag147.xml"/><Relationship Id="rId31" Type="http://schemas.openxmlformats.org/officeDocument/2006/relationships/tags" Target="../tags/tag168.xml"/><Relationship Id="rId44" Type="http://schemas.openxmlformats.org/officeDocument/2006/relationships/image" Target="../media/image139.png"/><Relationship Id="rId52" Type="http://schemas.openxmlformats.org/officeDocument/2006/relationships/image" Target="../media/image147.png"/><Relationship Id="rId60" Type="http://schemas.openxmlformats.org/officeDocument/2006/relationships/image" Target="../media/image155.png"/><Relationship Id="rId4" Type="http://schemas.openxmlformats.org/officeDocument/2006/relationships/tags" Target="../tags/tag141.xml"/><Relationship Id="rId9" Type="http://schemas.openxmlformats.org/officeDocument/2006/relationships/tags" Target="../tags/tag14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.xml"/><Relationship Id="rId7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3.xml"/><Relationship Id="rId21" Type="http://schemas.openxmlformats.org/officeDocument/2006/relationships/image" Target="../media/image25.png"/><Relationship Id="rId7" Type="http://schemas.openxmlformats.org/officeDocument/2006/relationships/tags" Target="../tags/tag17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tags" Target="../tags/tag1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5" Type="http://schemas.openxmlformats.org/officeDocument/2006/relationships/image" Target="../media/image19.png"/><Relationship Id="rId23" Type="http://schemas.openxmlformats.org/officeDocument/2006/relationships/image" Target="../media/image27.emf"/><Relationship Id="rId10" Type="http://schemas.openxmlformats.org/officeDocument/2006/relationships/tags" Target="../tags/tag20.xml"/><Relationship Id="rId19" Type="http://schemas.openxmlformats.org/officeDocument/2006/relationships/image" Target="../media/image23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370: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ea typeface="ＭＳ Ｐゴシック"/>
                <a:cs typeface="Calibri"/>
              </a:rPr>
              <a:t>Instructor: William </a:t>
            </a:r>
            <a:r>
              <a:rPr lang="en-US" sz="2400" dirty="0" err="1">
                <a:latin typeface="Calibri"/>
                <a:ea typeface="ＭＳ Ｐゴシック"/>
                <a:cs typeface="Calibri"/>
              </a:rPr>
              <a:t>DeMeo</a:t>
            </a:r>
            <a:r>
              <a:rPr lang="en-US" sz="2400" dirty="0">
                <a:latin typeface="Calibri"/>
                <a:ea typeface="ＭＳ Ｐゴシック"/>
                <a:cs typeface="Calibri"/>
              </a:rPr>
              <a:t>, NJIT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ea typeface="ＭＳ Ｐゴシック"/>
                <a:cs typeface="Calibri"/>
              </a:rPr>
              <a:t>[These slides were created by Dan Klein and Pieter Abbeel for CS188 Intro to AI at UC Berkeley.  All CS188 materials are available at http://ai.berkeley.edu.]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384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Called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altLang="ja-JP" sz="2000" dirty="0">
                <a:latin typeface="Calibri"/>
                <a:cs typeface="Calibri"/>
              </a:rPr>
              <a:t>Variable Elimination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endParaRPr lang="en-US" altLang="ja-JP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5119"/>
              </p:ext>
            </p:extLst>
          </p:nvPr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18039"/>
              </p:ext>
            </p:extLst>
          </p:nvPr>
        </p:nvGraphicFramePr>
        <p:xfrm>
          <a:off x="45720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|X|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33660"/>
              </p:ext>
            </p:extLst>
          </p:nvPr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92908"/>
              </p:ext>
            </p:extLst>
          </p:nvPr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20195"/>
              </p:ext>
            </p:extLst>
          </p:nvPr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Y</a:t>
            </a:r>
            <a:r>
              <a:rPr lang="en-US" sz="2400" baseline="-25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|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X</a:t>
            </a:r>
            <a:r>
              <a:rPr lang="en-US" sz="2400" baseline="-25000" dirty="0">
                <a:ea typeface="ＭＳ Ｐゴシック" pitchFamily="34" charset="-128"/>
              </a:rPr>
              <a:t>M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 is a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factor,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r>
              <a:rPr lang="en-US" altLang="ja-JP" sz="2000" dirty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Its values are P(y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y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|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M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44271"/>
              </p:ext>
            </p:extLst>
          </p:nvPr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70532"/>
              </p:ext>
            </p:extLst>
          </p:nvPr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11574"/>
              </p:ext>
            </p:extLst>
          </p:nvPr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Bayes’ 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10210800" cy="4525963"/>
          </a:xfrm>
        </p:spPr>
        <p:txBody>
          <a:bodyPr/>
          <a:lstStyle/>
          <a:p>
            <a:r>
              <a:rPr lang="en-US" sz="2600" dirty="0">
                <a:ea typeface="ＭＳ Ｐゴシック" pitchFamily="34" charset="-128"/>
              </a:rPr>
              <a:t>Track objects called </a:t>
            </a:r>
            <a:r>
              <a:rPr lang="en-US" sz="2600" dirty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Procedure: Join all factors, eliminate all hidden variables, normalize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First basic operation: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ea typeface="ＭＳ Ｐゴシック" pitchFamily="34" charset="-128"/>
              </a:rPr>
              <a:t>Example: Join on R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3"/>
            <a:endParaRPr lang="en-US" sz="12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Computation for each entry: </a:t>
            </a:r>
            <a:r>
              <a:rPr lang="en-US" sz="1800" dirty="0" err="1">
                <a:ea typeface="ＭＳ Ｐゴシック" pitchFamily="34" charset="-128"/>
              </a:rPr>
              <a:t>pointwise</a:t>
            </a:r>
            <a:r>
              <a:rPr lang="en-US" sz="1800" dirty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3246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63430"/>
              </p:ext>
            </p:extLst>
          </p:nvPr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06158"/>
              </p:ext>
            </p:extLst>
          </p:nvPr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9348"/>
              </p:ext>
            </p:extLst>
          </p:nvPr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3064"/>
              </p:ext>
            </p:extLst>
          </p:nvPr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10511"/>
              </p:ext>
            </p:extLst>
          </p:nvPr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11561"/>
              </p:ext>
            </p:extLst>
          </p:nvPr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98770"/>
              </p:ext>
            </p:extLst>
          </p:nvPr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65907"/>
              </p:ext>
            </p:extLst>
          </p:nvPr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17894"/>
              </p:ext>
            </p:extLst>
          </p:nvPr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87147"/>
              </p:ext>
            </p:extLst>
          </p:nvPr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449"/>
              </p:ext>
            </p:extLst>
          </p:nvPr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43" y="4343400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94727"/>
              </p:ext>
            </p:extLst>
          </p:nvPr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57653"/>
              </p:ext>
            </p:extLst>
          </p:nvPr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90140"/>
              </p:ext>
            </p:extLst>
          </p:nvPr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Thus Far: Multiple Join, Multiple Eliminate (= Inference by Enumeration)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Marginalizing Early (= Variable Elimination)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3340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  <p:bldP spid="22" grpId="0"/>
      <p:bldP spid="10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1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9620"/>
              </p:ext>
            </p:extLst>
          </p:nvPr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63070"/>
              </p:ext>
            </p:extLst>
          </p:nvPr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4814"/>
              </p:ext>
            </p:extLst>
          </p:nvPr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81106"/>
              </p:ext>
            </p:extLst>
          </p:nvPr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5918"/>
              </p:ext>
            </p:extLst>
          </p:nvPr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82854"/>
              </p:ext>
            </p:extLst>
          </p:nvPr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86164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98507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3754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652291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13443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[Demo: BN Applet]</a:t>
            </a:r>
          </a:p>
        </p:txBody>
      </p:sp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pPr lvl="1"/>
            <a:r>
              <a:rPr lang="en-US" sz="200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r>
              <a:rPr lang="en-US" sz="240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E.g. for P(L | +r), we would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That’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it!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30008"/>
              </p:ext>
            </p:extLst>
          </p:nvPr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3527"/>
              </p:ext>
            </p:extLst>
          </p:nvPr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19368"/>
              </p:ext>
            </p:extLst>
          </p:nvPr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72012"/>
              </p:ext>
            </p:extLst>
          </p:nvPr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59262"/>
              </p:ext>
            </p:extLst>
          </p:nvPr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8489"/>
              </p:ext>
            </p:extLst>
          </p:nvPr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marginal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E.g., previous slide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example 2</a:t>
            </a:r>
            <a:r>
              <a:rPr lang="en-US" sz="2000" baseline="30000" dirty="0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vs. 2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BN Applet</a:t>
            </a:r>
          </a:p>
        </p:txBody>
      </p:sp>
      <p:pic>
        <p:nvPicPr>
          <p:cNvPr id="5" name="BN Demo Apple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160661"/>
            <a:ext cx="81534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066800" y="1676399"/>
            <a:ext cx="107188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you can always find an ordering that is efficient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Try it!!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Cut-set conditioning for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 inference</a:t>
            </a:r>
          </a:p>
          <a:p>
            <a:pPr lvl="6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Choose set of variables such that if removed only a </a:t>
            </a:r>
            <a:r>
              <a:rPr lang="en-US" sz="2000" dirty="0" err="1">
                <a:ea typeface="ＭＳ Ｐゴシック" pitchFamily="34" charset="-128"/>
              </a:rPr>
              <a:t>polytree</a:t>
            </a:r>
            <a:r>
              <a:rPr lang="en-US" sz="2000" dirty="0">
                <a:ea typeface="ＭＳ Ｐゴシック" pitchFamily="34" charset="-128"/>
              </a:rPr>
              <a:t> remains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Exercise: Think about how the specifics would work out!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3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Learning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08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1863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481308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33019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73011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90127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48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01502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4413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963397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chemeClr val="accent2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2033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62832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01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3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Learning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08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64379</TotalTime>
  <Words>2604</Words>
  <Application>Microsoft Office PowerPoint</Application>
  <PresentationFormat>Widescreen</PresentationFormat>
  <Paragraphs>1143</Paragraphs>
  <Slides>42</Slides>
  <Notes>6</Notes>
  <HiddenSlides>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dan-berkeley-nlp-v1</vt:lpstr>
      <vt:lpstr>CS 370: Artificial Intelligence </vt:lpstr>
      <vt:lpstr>Bayes’ Net Representation</vt:lpstr>
      <vt:lpstr>Example: Alarm Network</vt:lpstr>
      <vt:lpstr>Video of Demo BN Applet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Polytrees</vt:lpstr>
      <vt:lpstr>Bayes’ Nets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Windows User</cp:lastModifiedBy>
  <cp:revision>3703</cp:revision>
  <cp:lastPrinted>2014-04-01T00:57:28Z</cp:lastPrinted>
  <dcterms:created xsi:type="dcterms:W3CDTF">2004-08-27T04:16:05Z</dcterms:created>
  <dcterms:modified xsi:type="dcterms:W3CDTF">2022-11-23T22:52:10Z</dcterms:modified>
</cp:coreProperties>
</file>